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453276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3903033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2891995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72760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244335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0359171-6211-42C8-89FE-D101631A68BC}"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52391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0359171-6211-42C8-89FE-D101631A68BC}" type="datetimeFigureOut">
              <a:rPr lang="ar-IQ" smtClean="0"/>
              <a:t>05/04/1440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182720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0359171-6211-42C8-89FE-D101631A68BC}" type="datetimeFigureOut">
              <a:rPr lang="ar-IQ" smtClean="0"/>
              <a:t>05/04/1440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85669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0359171-6211-42C8-89FE-D101631A68BC}" type="datetimeFigureOut">
              <a:rPr lang="ar-IQ" smtClean="0"/>
              <a:t>05/04/1440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169904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359171-6211-42C8-89FE-D101631A68BC}"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634498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359171-6211-42C8-89FE-D101631A68BC}" type="datetimeFigureOut">
              <a:rPr lang="ar-IQ" smtClean="0"/>
              <a:t>05/04/1440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D92E3FE-8EDB-4958-85CA-AFB2F86A9449}" type="slidenum">
              <a:rPr lang="ar-IQ" smtClean="0"/>
              <a:t>‹#›</a:t>
            </a:fld>
            <a:endParaRPr lang="ar-IQ"/>
          </a:p>
        </p:txBody>
      </p:sp>
    </p:spTree>
    <p:extLst>
      <p:ext uri="{BB962C8B-B14F-4D97-AF65-F5344CB8AC3E}">
        <p14:creationId xmlns:p14="http://schemas.microsoft.com/office/powerpoint/2010/main" val="126740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0359171-6211-42C8-89FE-D101631A68BC}" type="datetimeFigureOut">
              <a:rPr lang="ar-IQ" smtClean="0"/>
              <a:t>05/04/1440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D92E3FE-8EDB-4958-85CA-AFB2F86A9449}" type="slidenum">
              <a:rPr lang="ar-IQ" smtClean="0"/>
              <a:t>‹#›</a:t>
            </a:fld>
            <a:endParaRPr lang="ar-IQ"/>
          </a:p>
        </p:txBody>
      </p:sp>
    </p:spTree>
    <p:extLst>
      <p:ext uri="{BB962C8B-B14F-4D97-AF65-F5344CB8AC3E}">
        <p14:creationId xmlns:p14="http://schemas.microsoft.com/office/powerpoint/2010/main" val="498809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2690336"/>
            <a:ext cx="4572000" cy="1477328"/>
          </a:xfrm>
          <a:prstGeom prst="rect">
            <a:avLst/>
          </a:prstGeom>
        </p:spPr>
        <p:txBody>
          <a:bodyPr>
            <a:spAutoFit/>
          </a:bodyPr>
          <a:lstStyle/>
          <a:p>
            <a:pPr algn="ctr"/>
            <a:r>
              <a:rPr lang="ar-SA" dirty="0"/>
              <a:t>كلية التربية البدنية وعلوم الرياضة</a:t>
            </a:r>
            <a:endParaRPr lang="en-US" dirty="0"/>
          </a:p>
          <a:p>
            <a:pPr algn="ctr"/>
            <a:r>
              <a:rPr lang="ar-IQ" dirty="0" smtClean="0"/>
              <a:t>التشريح</a:t>
            </a:r>
            <a:endParaRPr lang="en-US" dirty="0"/>
          </a:p>
          <a:p>
            <a:pPr algn="ctr"/>
            <a:r>
              <a:rPr lang="ar-SA" dirty="0"/>
              <a:t>المرحلة </a:t>
            </a:r>
            <a:r>
              <a:rPr lang="ar-IQ" dirty="0" smtClean="0"/>
              <a:t>الاولى</a:t>
            </a:r>
            <a:endParaRPr lang="en-US" dirty="0"/>
          </a:p>
          <a:p>
            <a:pPr algn="ctr"/>
            <a:r>
              <a:rPr lang="ar-SA" dirty="0"/>
              <a:t>أعداد </a:t>
            </a:r>
            <a:endParaRPr lang="en-US" dirty="0"/>
          </a:p>
          <a:p>
            <a:pPr algn="ctr"/>
            <a:r>
              <a:rPr lang="ar-SA" dirty="0" err="1"/>
              <a:t>أ.م.د</a:t>
            </a:r>
            <a:r>
              <a:rPr lang="ar-SA" dirty="0"/>
              <a:t> </a:t>
            </a:r>
            <a:r>
              <a:rPr lang="ar-IQ" dirty="0" smtClean="0"/>
              <a:t>لؤي كاظم محمد</a:t>
            </a:r>
            <a:endParaRPr lang="ar-IQ" dirty="0"/>
          </a:p>
        </p:txBody>
      </p:sp>
    </p:spTree>
    <p:extLst>
      <p:ext uri="{BB962C8B-B14F-4D97-AF65-F5344CB8AC3E}">
        <p14:creationId xmlns:p14="http://schemas.microsoft.com/office/powerpoint/2010/main" val="162845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251520" y="74209"/>
            <a:ext cx="8784976" cy="6524863"/>
          </a:xfrm>
          <a:prstGeom prst="rect">
            <a:avLst/>
          </a:prstGeom>
        </p:spPr>
        <p:txBody>
          <a:bodyPr wrap="square">
            <a:spAutoFit/>
          </a:bodyPr>
          <a:lstStyle/>
          <a:p>
            <a:r>
              <a:rPr lang="ar-IQ" sz="2200" dirty="0"/>
              <a:t>العظام / </a:t>
            </a:r>
            <a:r>
              <a:rPr lang="en-US" sz="2200" dirty="0"/>
              <a:t>Bones</a:t>
            </a:r>
          </a:p>
          <a:p>
            <a:r>
              <a:rPr lang="ar-IQ" sz="2200" dirty="0"/>
              <a:t>س/ ما هو تعريفي الظلام ؟ أو ما المقصود بالعظم؟</a:t>
            </a:r>
            <a:endParaRPr lang="en-US" sz="2200" dirty="0"/>
          </a:p>
          <a:p>
            <a:r>
              <a:rPr lang="ar-IQ" sz="2200" dirty="0"/>
              <a:t>العلم هو نسيج ضام يحتوي على كميات كبيرة من القالب المتكون من مواد عضوية ومعظمها الياف عروبة مشبعة و غنية </a:t>
            </a:r>
            <a:r>
              <a:rPr lang="ar-IQ" sz="2200" dirty="0" err="1"/>
              <a:t>باملاح</a:t>
            </a:r>
            <a:r>
              <a:rPr lang="ar-IQ" sz="2200" dirty="0"/>
              <a:t> غير عضوية هي املاح معدنية و تكون حوالي % </a:t>
            </a:r>
            <a:r>
              <a:rPr lang="fa-IR" sz="2200" dirty="0"/>
              <a:t>۳۳ </a:t>
            </a:r>
            <a:r>
              <a:rPr lang="ar-IQ" sz="2200" dirty="0"/>
              <a:t>كالكالسيوم و الفسفور و بدرجة أقل منه المغنيسيوم و الصوديوم </a:t>
            </a:r>
            <a:r>
              <a:rPr lang="ar-IQ" sz="2200" dirty="0" err="1"/>
              <a:t>والكاربونات</a:t>
            </a:r>
            <a:r>
              <a:rPr lang="ar-IQ" sz="2200" dirty="0"/>
              <a:t>.</a:t>
            </a:r>
            <a:endParaRPr lang="en-US" sz="2200" dirty="0"/>
          </a:p>
          <a:p>
            <a:r>
              <a:rPr lang="ar-IQ" sz="2200" dirty="0"/>
              <a:t>القالب هي المادة الأساسية المكونة للعظم</a:t>
            </a:r>
            <a:endParaRPr lang="en-US" sz="2200" dirty="0"/>
          </a:p>
          <a:p>
            <a:r>
              <a:rPr lang="ar-IQ" sz="2200" dirty="0"/>
              <a:t>س ما هي أنواع العظام من حيث البناء؟</a:t>
            </a:r>
            <a:endParaRPr lang="en-US" sz="2200" dirty="0"/>
          </a:p>
          <a:p>
            <a:r>
              <a:rPr lang="ar-IQ" sz="2200" dirty="0"/>
              <a:t>س/ قارن بين أنواع العظام من حيث البناء؟</a:t>
            </a:r>
            <a:endParaRPr lang="en-US" sz="2200" dirty="0"/>
          </a:p>
          <a:p>
            <a:r>
              <a:rPr lang="ar-IQ" sz="2200" dirty="0"/>
              <a:t>1- العظم الأصم ( </a:t>
            </a:r>
            <a:r>
              <a:rPr lang="en-US" sz="2200" dirty="0"/>
              <a:t>con pact bone</a:t>
            </a:r>
            <a:r>
              <a:rPr lang="ar-IQ" sz="2200" dirty="0"/>
              <a:t> )</a:t>
            </a:r>
            <a:endParaRPr lang="en-US" sz="2200" dirty="0"/>
          </a:p>
          <a:p>
            <a:r>
              <a:rPr lang="ar-IQ" sz="2200" dirty="0"/>
              <a:t>هو نسيج صلب و قوي و أصلب المواد | العظمية و يشبه العاج في تركيبه و يتواجد في أجسام العظام الطويلة و يغلى نهايتها بطبقة خفيفة ورقيقة.</a:t>
            </a:r>
            <a:endParaRPr lang="en-US" sz="2200" dirty="0"/>
          </a:p>
          <a:p>
            <a:r>
              <a:rPr lang="ar-IQ" sz="2200" dirty="0"/>
              <a:t>العظم الإسفنجي ( </a:t>
            </a:r>
            <a:r>
              <a:rPr lang="en-US" sz="2200" dirty="0"/>
              <a:t>con callous bone</a:t>
            </a:r>
            <a:r>
              <a:rPr lang="ar-IQ" sz="2200" dirty="0"/>
              <a:t> )</a:t>
            </a:r>
            <a:endParaRPr lang="en-US" sz="2200" dirty="0"/>
          </a:p>
          <a:p>
            <a:r>
              <a:rPr lang="ar-IQ" sz="2200" dirty="0"/>
              <a:t>هو متكون من شبكة من حواجز رقيقة متشابهة ويكون كتل معظم أجسام الفقرات ونهايات العليا والسفلى العظام الطويلة وهذه بدورها مغلفة من الخارج بطبقة من العظم الأصم.</a:t>
            </a:r>
            <a:endParaRPr lang="en-US" sz="2200" dirty="0"/>
          </a:p>
          <a:p>
            <a:r>
              <a:rPr lang="ar-IQ" sz="2200" dirty="0"/>
              <a:t>كيف تتم عملية بناء العظم " التعظم ؟</a:t>
            </a:r>
            <a:endParaRPr lang="en-US" sz="2200" dirty="0"/>
          </a:p>
          <a:p>
            <a:r>
              <a:rPr lang="ar-IQ" sz="2200" dirty="0"/>
              <a:t>ج/أن عملية بناء العظم في الجنين تسمى " التعظم " و هذه حيث العملية تبدا بعسر قبل الولادة ولا يتكامل نموه الا في حوالي السنة </a:t>
            </a:r>
            <a:r>
              <a:rPr lang="fa-IR" sz="2200" dirty="0"/>
              <a:t>25 </a:t>
            </a:r>
            <a:r>
              <a:rPr lang="ar-IQ" sz="2200" dirty="0"/>
              <a:t>من عمره . و يختلف هذا العمر بنسبة المختلفة في انواع العظام و هذه العملية على نوعين حيث ان اصل العظام في الجنين هي اما غضاريف الزجاجية او الواح غشائية ، حيث تبدا عملية التعظم نموها و يحل العظم محلها</a:t>
            </a:r>
            <a:r>
              <a:rPr lang="ar-IQ" sz="2200" dirty="0" smtClean="0"/>
              <a:t>.</a:t>
            </a:r>
          </a:p>
        </p:txBody>
      </p:sp>
    </p:spTree>
    <p:extLst>
      <p:ext uri="{BB962C8B-B14F-4D97-AF65-F5344CB8AC3E}">
        <p14:creationId xmlns:p14="http://schemas.microsoft.com/office/powerpoint/2010/main" val="256897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0" y="512088"/>
            <a:ext cx="9036496" cy="5509200"/>
          </a:xfrm>
          <a:prstGeom prst="rect">
            <a:avLst/>
          </a:prstGeom>
        </p:spPr>
        <p:txBody>
          <a:bodyPr wrap="square">
            <a:spAutoFit/>
          </a:bodyPr>
          <a:lstStyle/>
          <a:p>
            <a:r>
              <a:rPr lang="ar-IQ" sz="2200" dirty="0"/>
              <a:t>س/ عدد انواع العظام مع ذكر مصطلحاتها و مثال واحد لكل نوع؟ </a:t>
            </a:r>
            <a:endParaRPr lang="en-US" sz="2200" dirty="0"/>
          </a:p>
          <a:p>
            <a:r>
              <a:rPr lang="ar-IQ" sz="2200" dirty="0"/>
              <a:t>س/ ما هي أنواع العظام من حيث الشكل والحجم والتركيب والوظيفة؟</a:t>
            </a:r>
            <a:endParaRPr lang="en-US" sz="2200" dirty="0"/>
          </a:p>
          <a:p>
            <a:r>
              <a:rPr lang="ar-IQ" sz="2200" dirty="0"/>
              <a:t>ج/ جواب السؤالين اعلاه نفس الجواب و الجواب كالتالي</a:t>
            </a:r>
            <a:endParaRPr lang="en-US" sz="2200" dirty="0"/>
          </a:p>
          <a:p>
            <a:r>
              <a:rPr lang="en-US" sz="2200" dirty="0"/>
              <a:t> </a:t>
            </a:r>
          </a:p>
          <a:p>
            <a:r>
              <a:rPr lang="ar-IQ" sz="2200" dirty="0"/>
              <a:t>العظام الطويلة (</a:t>
            </a:r>
            <a:r>
              <a:rPr lang="en-US" sz="2200" dirty="0"/>
              <a:t>Long bones</a:t>
            </a:r>
            <a:r>
              <a:rPr lang="ar-IQ" sz="2200" dirty="0"/>
              <a:t>)</a:t>
            </a:r>
            <a:endParaRPr lang="en-US" sz="2200" dirty="0"/>
          </a:p>
          <a:p>
            <a:r>
              <a:rPr lang="ar-IQ" sz="2200" dirty="0"/>
              <a:t>وهي تمتاز بطولها بالنسبة لعرضها كعلام الأطراف العليا و السفلى مثل "الزند والعضد والفخذ والساق . . الخ"</a:t>
            </a:r>
            <a:endParaRPr lang="en-US" sz="2200" dirty="0"/>
          </a:p>
          <a:p>
            <a:r>
              <a:rPr lang="ar-IQ" sz="2200" dirty="0"/>
              <a:t>العظام القصيرة (</a:t>
            </a:r>
            <a:r>
              <a:rPr lang="en-US" sz="2200" dirty="0"/>
              <a:t>Short bones</a:t>
            </a:r>
            <a:r>
              <a:rPr lang="ar-IQ" sz="2200" dirty="0"/>
              <a:t>): </a:t>
            </a:r>
            <a:endParaRPr lang="en-US" sz="2200" dirty="0"/>
          </a:p>
          <a:p>
            <a:r>
              <a:rPr lang="ar-IQ" sz="2200" dirty="0"/>
              <a:t>وهي تمتاز </a:t>
            </a:r>
            <a:r>
              <a:rPr lang="ar-IQ" sz="2200" dirty="0" err="1"/>
              <a:t>بابعاد</a:t>
            </a:r>
            <a:r>
              <a:rPr lang="ar-IQ" sz="2200" dirty="0"/>
              <a:t> متساوية في كل جهاتها تقريباً وهي عظام مثبتة وقوية وهي متكونة من مركز العظم الاسفنجي المغطى بطبقة رقيقة من العظم الأصم و </a:t>
            </a:r>
            <a:r>
              <a:rPr lang="ar-IQ" sz="2200" dirty="0" err="1"/>
              <a:t>مغطات</a:t>
            </a:r>
            <a:r>
              <a:rPr lang="ar-IQ" sz="2200" dirty="0"/>
              <a:t> بطبقة غضروفية زجاجية في مناطق تمفصلها مع العظام الأخرى كعظام الرسغ والكاحل والرضفة </a:t>
            </a:r>
            <a:endParaRPr lang="en-US" sz="2200" dirty="0"/>
          </a:p>
          <a:p>
            <a:r>
              <a:rPr lang="ar-IQ" sz="2200" dirty="0"/>
              <a:t>العظام المسطحة </a:t>
            </a:r>
            <a:r>
              <a:rPr lang="en-US" sz="2200" dirty="0"/>
              <a:t>(flat bones)</a:t>
            </a:r>
            <a:r>
              <a:rPr lang="ar-IQ" sz="2200" dirty="0"/>
              <a:t> وهي متكونة من لوحين خارجيين والداخلي  من عظم الأصم يحصران بينهما طبقة اكبر من عظم الاسفنجي و هي عظام تحفظ بداخلها العظام الأعضاء و في ذات حركة قليلة أو عديمة الحركة كالعظام القسم العلوي مثل الجمجمة والقحف و عظم لوح الاضلاع ولكنها اكثر حركة لأنها تتحرك اثناء عملية التنفس</a:t>
            </a:r>
            <a:endParaRPr lang="en-US" sz="2200" dirty="0"/>
          </a:p>
          <a:p>
            <a:endParaRPr lang="en-US" sz="2200" dirty="0"/>
          </a:p>
        </p:txBody>
      </p:sp>
    </p:spTree>
    <p:extLst>
      <p:ext uri="{BB962C8B-B14F-4D97-AF65-F5344CB8AC3E}">
        <p14:creationId xmlns:p14="http://schemas.microsoft.com/office/powerpoint/2010/main" val="3201545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79512" y="325100"/>
            <a:ext cx="8784976" cy="4832092"/>
          </a:xfrm>
          <a:prstGeom prst="rect">
            <a:avLst/>
          </a:prstGeom>
        </p:spPr>
        <p:txBody>
          <a:bodyPr wrap="square">
            <a:spAutoFit/>
          </a:bodyPr>
          <a:lstStyle/>
          <a:p>
            <a:r>
              <a:rPr lang="ar-IQ" sz="2200" dirty="0"/>
              <a:t>العظام الغير منتظمة ( </a:t>
            </a:r>
            <a:r>
              <a:rPr lang="en-US" sz="2200" dirty="0"/>
              <a:t>Irregular bonds</a:t>
            </a:r>
            <a:r>
              <a:rPr lang="ar-IQ" sz="2200" dirty="0"/>
              <a:t> ) </a:t>
            </a:r>
            <a:endParaRPr lang="en-US" sz="2200" dirty="0"/>
          </a:p>
          <a:p>
            <a:r>
              <a:rPr lang="ar-IQ" sz="2200" dirty="0"/>
              <a:t>وهي عظام لها شكلها الخاص بها المختلف عن العظام الطويلة والقصيرة والمسطحة كالفقرات وعظام الحوض وبعض عظام الجمجمة وظيفتها. الأسناد والحماية وتعمل بعضها اجزاء كمثال الحركة.</a:t>
            </a:r>
            <a:endParaRPr lang="en-US" sz="2200" dirty="0"/>
          </a:p>
          <a:p>
            <a:r>
              <a:rPr lang="ar-IQ" sz="2200" dirty="0"/>
              <a:t>العظام </a:t>
            </a:r>
            <a:r>
              <a:rPr lang="ar-IQ" sz="2200" dirty="0" err="1"/>
              <a:t>السمسمائية</a:t>
            </a:r>
            <a:r>
              <a:rPr lang="ar-IQ" sz="2200" dirty="0"/>
              <a:t> ( </a:t>
            </a:r>
            <a:r>
              <a:rPr lang="en-US" sz="2200" dirty="0" err="1"/>
              <a:t>Sesamaid</a:t>
            </a:r>
            <a:r>
              <a:rPr lang="en-US" sz="2200" dirty="0"/>
              <a:t> bones</a:t>
            </a:r>
            <a:r>
              <a:rPr lang="ar-IQ" sz="2200" dirty="0"/>
              <a:t> ) : - و هي عظام صغيرة و مدورة أصلها غضاريف تتعظم عند البلوغ ومغلفة في بعض الأوتار بالعضلات عند مرورها بالقرب من العظام عدا السطح الذي يتمفصل به العظم و يتزحلق عليه حيث انه سطح املس وللعظام </a:t>
            </a:r>
            <a:r>
              <a:rPr lang="ar-IQ" sz="2200" dirty="0" err="1"/>
              <a:t>السمسمائية</a:t>
            </a:r>
            <a:r>
              <a:rPr lang="ar-IQ" sz="2200" dirty="0"/>
              <a:t> الوظائف التالية:</a:t>
            </a:r>
            <a:endParaRPr lang="en-US" sz="2200" dirty="0"/>
          </a:p>
          <a:p>
            <a:r>
              <a:rPr lang="ar-IQ" sz="2200" dirty="0"/>
              <a:t>س/ ما هي وظائف العظام </a:t>
            </a:r>
            <a:r>
              <a:rPr lang="ar-IQ" sz="2200" dirty="0" err="1"/>
              <a:t>السمسمائية</a:t>
            </a:r>
            <a:endParaRPr lang="en-US" sz="2200" dirty="0"/>
          </a:p>
          <a:p>
            <a:r>
              <a:rPr lang="ar-IQ" sz="2200" dirty="0"/>
              <a:t>ا - تقوية الأوتار العضلية</a:t>
            </a:r>
            <a:endParaRPr lang="en-US" sz="2200" dirty="0"/>
          </a:p>
          <a:p>
            <a:r>
              <a:rPr lang="ar-IQ" sz="2200" dirty="0"/>
              <a:t>ب- تساعد في توجيه الوتر العظام المجاورة له و مرور حول المنحنيات</a:t>
            </a:r>
            <a:endParaRPr lang="en-US" sz="2200" dirty="0"/>
          </a:p>
          <a:p>
            <a:r>
              <a:rPr lang="ar-IQ" sz="2200" dirty="0"/>
              <a:t>ت- تمنع احتكاك الوتر بالعظام المجاورة له عند مروره بها</a:t>
            </a:r>
            <a:endParaRPr lang="en-US" sz="2200" dirty="0"/>
          </a:p>
          <a:p>
            <a:r>
              <a:rPr lang="ar-IQ" sz="2200" dirty="0"/>
              <a:t>ث- وظيفتها الحماية كعظم الرضفة (الركبة) الذي يعمل كدرع حامي وواقي للسطح الأمامي لمفصل الركبة.</a:t>
            </a:r>
            <a:endParaRPr lang="en-US" sz="2200" dirty="0"/>
          </a:p>
          <a:p>
            <a:r>
              <a:rPr lang="ar-IQ" sz="2200" dirty="0"/>
              <a:t>تتواجد العظام </a:t>
            </a:r>
            <a:r>
              <a:rPr lang="ar-IQ" sz="2200" dirty="0" err="1"/>
              <a:t>السمسمائية</a:t>
            </a:r>
            <a:r>
              <a:rPr lang="ar-IQ" sz="2200" dirty="0"/>
              <a:t> عادة في اوتار عضلات راحة اليد و خاصة عند مفاصل </a:t>
            </a:r>
            <a:endParaRPr lang="en-US" sz="2200" dirty="0"/>
          </a:p>
        </p:txBody>
      </p:sp>
    </p:spTree>
    <p:extLst>
      <p:ext uri="{BB962C8B-B14F-4D97-AF65-F5344CB8AC3E}">
        <p14:creationId xmlns:p14="http://schemas.microsoft.com/office/powerpoint/2010/main" val="556773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764704"/>
            <a:ext cx="8856984" cy="5847755"/>
          </a:xfrm>
          <a:prstGeom prst="rect">
            <a:avLst/>
          </a:prstGeom>
        </p:spPr>
        <p:txBody>
          <a:bodyPr wrap="square">
            <a:spAutoFit/>
          </a:bodyPr>
          <a:lstStyle/>
          <a:p>
            <a:r>
              <a:rPr lang="ar-IQ" sz="2200" dirty="0"/>
              <a:t>س/ ما هي وظائف العظام بصورة عامة؟</a:t>
            </a:r>
            <a:endParaRPr lang="en-US" sz="2200" dirty="0"/>
          </a:p>
          <a:p>
            <a:r>
              <a:rPr lang="ar-IQ" sz="2200" dirty="0"/>
              <a:t>تعطي العظام الوضع الطبيعي للجسم و هو انتصاب القامة</a:t>
            </a:r>
            <a:endParaRPr lang="en-US" sz="2200" dirty="0"/>
          </a:p>
          <a:p>
            <a:r>
              <a:rPr lang="ar-IQ" sz="2200" dirty="0"/>
              <a:t>قسم من العظام يحمل ثقل الجسم و ينقل الى العظام الاخر كالعمود الفقري و الحوض</a:t>
            </a:r>
            <a:endParaRPr lang="en-US" sz="2200" dirty="0"/>
          </a:p>
          <a:p>
            <a:r>
              <a:rPr lang="ar-IQ" sz="2200" dirty="0"/>
              <a:t>قسم من العظام تعمل على العضلات باتصالها بها و ينتج عنها مختلف الحركات في الجسم كالحركات الدقيقة و السريعة كعظام اليد </a:t>
            </a:r>
            <a:r>
              <a:rPr lang="ar-IQ" sz="2200" dirty="0" err="1"/>
              <a:t>والرسخ</a:t>
            </a:r>
            <a:endParaRPr lang="en-US" sz="2200" dirty="0"/>
          </a:p>
          <a:p>
            <a:r>
              <a:rPr lang="ar-IQ" sz="2200" dirty="0"/>
              <a:t>قسم من العظام يشترك في تحمل الوزن كونها محور الحركات المختلفة كالمشي مثل اعلام الطرف السفلي لذا تكون قوية و يكون العظم الأصم القسم الأعظم من تركيبها</a:t>
            </a:r>
            <a:endParaRPr lang="en-US" sz="2200" dirty="0"/>
          </a:p>
          <a:p>
            <a:r>
              <a:rPr lang="ar-IQ" sz="2200" dirty="0"/>
              <a:t>وتحفظ العظام بداخلها اعضاء حيوية في جسم الإنسان من المؤثرات الخارجية بتكوينها صناديق عظمية محكمة الانغلاق كالجمجمة لحفظ الدماغ والقناة الفقرية لحفظ العمود الفقري او غير محكمة الانغلاق كالقفص الصدري والحوض ويكثر العظم الاسفنجي في تركيبه</a:t>
            </a:r>
            <a:endParaRPr lang="en-US" sz="2200" dirty="0"/>
          </a:p>
          <a:p>
            <a:r>
              <a:rPr lang="ar-IQ" sz="2200" dirty="0"/>
              <a:t> </a:t>
            </a:r>
            <a:endParaRPr lang="en-US" sz="2200" dirty="0"/>
          </a:p>
          <a:p>
            <a:r>
              <a:rPr lang="ar-IQ" sz="2200" dirty="0"/>
              <a:t>تكون دعامة قوية للجسم لاتصالها بالعضلات والأربطة والأوتار واللفافات</a:t>
            </a:r>
            <a:endParaRPr lang="en-US" sz="2200" dirty="0"/>
          </a:p>
          <a:p>
            <a:r>
              <a:rPr lang="ar-IQ" sz="2200" dirty="0"/>
              <a:t>تعتبر العظام في الجسم كمخزن لمادة الكالسيوم ومواد اخرى حيث يحصل عليها من الدم في حالة نقصها اي ان الكالسيوم مهم وحيوي الخلية العصبية والعضلية وتخثر الدم</a:t>
            </a:r>
            <a:endParaRPr lang="en-US" sz="2200" dirty="0"/>
          </a:p>
          <a:p>
            <a:r>
              <a:rPr lang="ar-IQ" sz="2200" dirty="0"/>
              <a:t>تقوم العظام من نقي العلم بتكوين خلايا الدم كالكريات الدم الحمراء و البيضاء و الصفيحات الدموية.</a:t>
            </a:r>
            <a:endParaRPr lang="en-US" sz="2200" dirty="0"/>
          </a:p>
          <a:p>
            <a:r>
              <a:rPr lang="ar-IQ" sz="2200" dirty="0"/>
              <a:t>في حالة التسمم بالرصاص او الزرنيخ وبكميات قليلة تقوم العظام بسحب هذه السموم و طرحها من خلال الأوعية الدموية.</a:t>
            </a:r>
            <a:endParaRPr lang="ar-IQ" sz="2200" dirty="0"/>
          </a:p>
        </p:txBody>
      </p:sp>
    </p:spTree>
    <p:extLst>
      <p:ext uri="{BB962C8B-B14F-4D97-AF65-F5344CB8AC3E}">
        <p14:creationId xmlns:p14="http://schemas.microsoft.com/office/powerpoint/2010/main" val="65001516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544</Words>
  <Application>Microsoft Office PowerPoint</Application>
  <PresentationFormat>عرض على الشاشة (3:4)‏</PresentationFormat>
  <Paragraphs>46</Paragraphs>
  <Slides>5</Slides>
  <Notes>0</Notes>
  <HiddenSlides>0</HiddenSlides>
  <MMClips>0</MMClips>
  <ScaleCrop>false</ScaleCrop>
  <HeadingPairs>
    <vt:vector size="4" baseType="variant">
      <vt:variant>
        <vt:lpstr>نسق</vt:lpstr>
      </vt:variant>
      <vt:variant>
        <vt:i4>1</vt:i4>
      </vt:variant>
      <vt:variant>
        <vt:lpstr>عناوين الشرائح</vt:lpstr>
      </vt:variant>
      <vt:variant>
        <vt:i4>5</vt:i4>
      </vt:variant>
    </vt:vector>
  </HeadingPairs>
  <TitlesOfParts>
    <vt:vector size="6"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3</cp:revision>
  <dcterms:created xsi:type="dcterms:W3CDTF">2018-12-13T16:35:20Z</dcterms:created>
  <dcterms:modified xsi:type="dcterms:W3CDTF">2018-12-13T17:57:26Z</dcterms:modified>
</cp:coreProperties>
</file>